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4</c:v>
                </c:pt>
                <c:pt idx="2">
                  <c:v>0</c:v>
                </c:pt>
                <c:pt idx="3">
                  <c:v>43</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Sheet1!$B$2:$B$6</c:f>
              <c:numCache>
                <c:formatCode>0.0</c:formatCode>
                <c:ptCount val="5"/>
                <c:pt idx="0">
                  <c:v>8.4</c:v>
                </c:pt>
                <c:pt idx="1">
                  <c:v>8.1</c:v>
                </c:pt>
                <c:pt idx="2">
                  <c:v>7.5</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Sheet1!$C$2:$C$6</c:f>
              <c:numCache>
                <c:formatCode>0.0</c:formatCode>
                <c:ptCount val="5"/>
                <c:pt idx="0">
                  <c:v>1.5999999999999996</c:v>
                </c:pt>
                <c:pt idx="1">
                  <c:v>1.9000000000000004</c:v>
                </c:pt>
                <c:pt idx="2">
                  <c:v>2.5</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Sheet1!$B$2:$B$6</c:f>
              <c:numCache>
                <c:formatCode>0.0</c:formatCode>
                <c:ptCount val="5"/>
                <c:pt idx="0">
                  <c:v>6.6</c:v>
                </c:pt>
                <c:pt idx="1">
                  <c:v>6.7</c:v>
                </c:pt>
                <c:pt idx="2">
                  <c:v>6.8</c:v>
                </c:pt>
                <c:pt idx="3">
                  <c:v>6.9</c:v>
                </c:pt>
                <c:pt idx="4">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Sheet1!$C$2:$C$6</c:f>
              <c:numCache>
                <c:formatCode>0.0</c:formatCode>
                <c:ptCount val="5"/>
                <c:pt idx="0">
                  <c:v>3.4000000000000004</c:v>
                </c:pt>
                <c:pt idx="1">
                  <c:v>3.3</c:v>
                </c:pt>
                <c:pt idx="2">
                  <c:v>3.2</c:v>
                </c:pt>
                <c:pt idx="3">
                  <c:v>3.0999999999999996</c:v>
                </c:pt>
                <c:pt idx="4">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0.155429898555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9.5047999999999355E-2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0.99229000000000056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9.5048000000000243E-2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0.3409279999999999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0.60306100000000029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6.500197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0.14767017342529964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9.6257000000000481E-2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1.0049089999999996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9.6257000000000481E-2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0.34526400000000024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0.82060199999999917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7.0270960000000002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1.4462159999999997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0.45542600000000011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0.12697000000000003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1.3255419999999996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0.12697000000000003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0.455426000000001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1.3861000000000345E-2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8.420401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4.7865999999999964E-2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0.36146100000000025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0.10077200000000008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1.0520509999999996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0.10077300000000022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0.36146000000000011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0.54794699999999974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6.5504829999999998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0.17218700000000009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0.32705099999999998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9.1179000000000343E-2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0.95189699999999977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9.1179000000000343E-2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0.32704999999999984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0.81010900000000063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8.2602049999999991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8.3872999999998754E-2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0.14232900000000015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3.9680000000000604E-2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0.41425699999999921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3.9680000000000604E-2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0.14232900000000015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0.16007800000000039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8.8228650000000002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11</c:v>
                </c:pt>
                <c:pt idx="1">
                  <c:v>28</c:v>
                </c:pt>
                <c:pt idx="2">
                  <c:v>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6.5018999999999938E-2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0.33713199999999999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9.3989999999999796E-2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0.98124300000000009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9.3989999999999796E-2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0.33713200000000043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0.727271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4.6645459999999996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0.31427599999999956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0.34782000000000046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9.6969999999999779E-2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1.0123490000000004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9.6969999999999779E-2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0.34781999999999957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0.84889900000000029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6.6880470000000001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0.36224598525759966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0.15553799999999995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1.6238000000000001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0.15553900000000098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0.55789999999999829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0.6523910000000015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7.5028670000000002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0.86828899999999987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0.41138399999999997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0.11469099999999965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1.1973540000000007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0.11469099999999877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0.41138300000000072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0.37547999999999959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7.9294580000000003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1.1881080000000002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0.42116299999999995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0.1174179999999998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1.2258190000000004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0.1174179999999998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0.42116299999999995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0.85121300000000044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6.6887980000000002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Leaving hospital Q46. After leaving hospital, did you get enough support from health or social care services to help you recover or manage your condition?</c:v>
                </c:pt>
                <c:pt idx="1">
                  <c:v>Admission to hospital Q2. How did you feel about the length of time you were on the waiting list before your admission to hospital?</c:v>
                </c:pt>
                <c:pt idx="2">
                  <c:v>Leaving hospital Q39. Before you left hospital, were you given any information about what you should or should not do after leaving hospital?</c:v>
                </c:pt>
                <c:pt idx="3">
                  <c:v>The hospital and ward Q14. Were you able to get hospital food outside of set meal times?</c:v>
                </c:pt>
                <c:pt idx="4">
                  <c:v>Leaving hospital Q42. Before you left hospital, did you know what would happen next with your care?</c:v>
                </c:pt>
              </c:strCache>
            </c:strRef>
          </c:cat>
          <c:val>
            <c:numRef>
              <c:f>Sheet1!$B$2:$B$6</c:f>
              <c:numCache>
                <c:formatCode>0.0</c:formatCode>
                <c:ptCount val="5"/>
                <c:pt idx="0">
                  <c:v>6.7</c:v>
                </c:pt>
                <c:pt idx="1">
                  <c:v>7.8</c:v>
                </c:pt>
                <c:pt idx="2">
                  <c:v>8.3000000000000007</c:v>
                </c:pt>
                <c:pt idx="3">
                  <c:v>6</c:v>
                </c:pt>
                <c:pt idx="4">
                  <c:v>6.7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Q46. After leaving hospital, did you get enough support from health or social care services to help you recover or manage your condition?</c:v>
                </c:pt>
                <c:pt idx="1">
                  <c:v>Admission to hospital Q2. How did you feel about the length of time you were on the waiting list before your admission to hospital?</c:v>
                </c:pt>
                <c:pt idx="2">
                  <c:v>Leaving hospital Q39. Before you left hospital, were you given any information about what you should or should not do after leaving hospital?</c:v>
                </c:pt>
                <c:pt idx="3">
                  <c:v>The hospital and ward Q14. Were you able to get hospital food outside of set meal times?</c:v>
                </c:pt>
                <c:pt idx="4">
                  <c:v>Leaving hospital Q42. Before you left hospital, did you know what would happen next with your care?</c:v>
                </c:pt>
              </c:strCache>
            </c:strRef>
          </c:cat>
          <c:val>
            <c:numRef>
              <c:f>Sheet1!$C$2:$C$6</c:f>
              <c:numCache>
                <c:formatCode>0.0</c:formatCode>
                <c:ptCount val="5"/>
                <c:pt idx="0">
                  <c:v>6.2</c:v>
                </c:pt>
                <c:pt idx="1">
                  <c:v>7.5</c:v>
                </c:pt>
                <c:pt idx="2">
                  <c:v>8</c:v>
                </c:pt>
                <c:pt idx="3">
                  <c:v>5.9</c:v>
                </c:pt>
                <c:pt idx="4">
                  <c:v>6.6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Your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Your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Your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Your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Your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Your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Your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Your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1.2405086371706</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Sheet1!$B$2:$B$6</c:f>
              <c:numCache>
                <c:formatCode>0.0</c:formatCode>
                <c:ptCount val="5"/>
                <c:pt idx="0">
                  <c:v>2.9</c:v>
                </c:pt>
                <c:pt idx="1">
                  <c:v>2.8</c:v>
                </c:pt>
                <c:pt idx="2">
                  <c:v>2.6</c:v>
                </c:pt>
                <c:pt idx="3">
                  <c:v>1.9</c:v>
                </c:pt>
                <c:pt idx="4">
                  <c:v>1.9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Sheet1!$C$2:$C$6</c:f>
              <c:numCache>
                <c:formatCode>0.0</c:formatCode>
                <c:ptCount val="5"/>
                <c:pt idx="0">
                  <c:v>7.1</c:v>
                </c:pt>
                <c:pt idx="1">
                  <c:v>7.2</c:v>
                </c:pt>
                <c:pt idx="2">
                  <c:v>7.4</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Sheet1!$B$2:$B$6</c:f>
              <c:numCache>
                <c:formatCode>0.0</c:formatCode>
                <c:ptCount val="5"/>
                <c:pt idx="0">
                  <c:v>0.5</c:v>
                </c:pt>
                <c:pt idx="1">
                  <c:v>0.7</c:v>
                </c:pt>
                <c:pt idx="2">
                  <c:v>0.8</c:v>
                </c:pt>
                <c:pt idx="3">
                  <c:v>0.9</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Sheet1!$C$2:$C$6</c:f>
              <c:numCache>
                <c:formatCode>0.0</c:formatCode>
                <c:ptCount val="5"/>
                <c:pt idx="0">
                  <c:v>9.5</c:v>
                </c:pt>
                <c:pt idx="1">
                  <c:v>9.3000000000000007</c:v>
                </c:pt>
                <c:pt idx="2">
                  <c:v>9.1999999999999993</c:v>
                </c:pt>
                <c:pt idx="3">
                  <c:v>9.1</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8.1101557190600027E-2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0.12848700000000002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1.3413820000000001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0.1284869999999998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0.46086800000000006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0.80324600000000013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1.2405090000000001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Your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Your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Your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Your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Your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Your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Your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Your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8.9532485971432401</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Q3. How long do you feel you had to wait to get to a bed on a ward after you arrived at the hospital?</c:v>
                </c:pt>
                <c:pt idx="1">
                  <c:v>The hospital and ward Q4. Did you get help from staff to keep in touch with your family and friends?</c:v>
                </c:pt>
                <c:pt idx="2">
                  <c:v>The hospital and ward Q7. Did the hospital staff explain the reasons for changing wards during the night in a way you could understand?</c:v>
                </c:pt>
                <c:pt idx="3">
                  <c:v>Operations and procedures Q33. Beforehand, how well did hospital staff explain how you might feel after you had the operations or procedures?</c:v>
                </c:pt>
                <c:pt idx="4">
                  <c:v>The hospital and ward Q13. Did you get enough help from staff to eat your meals?</c:v>
                </c:pt>
              </c:strCache>
            </c:strRef>
          </c:cat>
          <c:val>
            <c:numRef>
              <c:f>Sheet1!$B$2:$B$6</c:f>
              <c:numCache>
                <c:formatCode>0.0</c:formatCode>
                <c:ptCount val="5"/>
                <c:pt idx="0">
                  <c:v>5.7</c:v>
                </c:pt>
                <c:pt idx="1">
                  <c:v>6.7</c:v>
                </c:pt>
                <c:pt idx="2">
                  <c:v>5.9</c:v>
                </c:pt>
                <c:pt idx="3">
                  <c:v>6.9</c:v>
                </c:pt>
                <c:pt idx="4">
                  <c:v>6.8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Q3. How long do you feel you had to wait to get to a bed on a ward after you arrived at the hospital?</c:v>
                </c:pt>
                <c:pt idx="1">
                  <c:v>The hospital and ward Q4. Did you get help from staff to keep in touch with your family and friends?</c:v>
                </c:pt>
                <c:pt idx="2">
                  <c:v>The hospital and ward Q7. Did the hospital staff explain the reasons for changing wards during the night in a way you could understand?</c:v>
                </c:pt>
                <c:pt idx="3">
                  <c:v>Operations and procedures Q33. Beforehand, how well did hospital staff explain how you might feel after you had the operations or procedures?</c:v>
                </c:pt>
                <c:pt idx="4">
                  <c:v>The hospital and ward Q13. Did you get enough help from staff to eat your meals?</c:v>
                </c:pt>
              </c:strCache>
            </c:strRef>
          </c:cat>
          <c:val>
            <c:numRef>
              <c:f>Sheet1!$C$2:$C$6</c:f>
              <c:numCache>
                <c:formatCode>0.0</c:formatCode>
                <c:ptCount val="5"/>
                <c:pt idx="0">
                  <c:v>6.8</c:v>
                </c:pt>
                <c:pt idx="1">
                  <c:v>7.7</c:v>
                </c:pt>
                <c:pt idx="2">
                  <c:v>6.7</c:v>
                </c:pt>
                <c:pt idx="3">
                  <c:v>7.6</c:v>
                </c:pt>
                <c:pt idx="4">
                  <c:v>7.5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Sheet1!$B$2:$B$6</c:f>
              <c:numCache>
                <c:formatCode>0.0</c:formatCode>
                <c:ptCount val="5"/>
                <c:pt idx="0">
                  <c:v>9.6999999999999993</c:v>
                </c:pt>
                <c:pt idx="1">
                  <c:v>9.6</c:v>
                </c:pt>
                <c:pt idx="2">
                  <c:v>9.4</c:v>
                </c:pt>
                <c:pt idx="3">
                  <c:v>9.4</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Sheet1!$C$2:$C$6</c:f>
              <c:numCache>
                <c:formatCode>0.0</c:formatCode>
                <c:ptCount val="5"/>
                <c:pt idx="0">
                  <c:v>0.30000000000000071</c:v>
                </c:pt>
                <c:pt idx="1">
                  <c:v>0.40000000000000036</c:v>
                </c:pt>
                <c:pt idx="2">
                  <c:v>0.59999999999999964</c:v>
                </c:pt>
                <c:pt idx="3">
                  <c:v>0.59999999999999964</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Sheet1!$B$2:$B$6</c:f>
              <c:numCache>
                <c:formatCode>0.0</c:formatCode>
                <c:ptCount val="5"/>
                <c:pt idx="0">
                  <c:v>8.6999999999999993</c:v>
                </c:pt>
                <c:pt idx="1">
                  <c:v>8.8000000000000007</c:v>
                </c:pt>
                <c:pt idx="2">
                  <c:v>8.8000000000000007</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Sheet1!$C$2:$C$6</c:f>
              <c:numCache>
                <c:formatCode>0.0</c:formatCode>
                <c:ptCount val="5"/>
                <c:pt idx="0">
                  <c:v>1.3000000000000007</c:v>
                </c:pt>
                <c:pt idx="1">
                  <c:v>1.1999999999999993</c:v>
                </c:pt>
                <c:pt idx="2">
                  <c:v>1.1999999999999993</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0.21839399999999998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0.23524200000000128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6.5582999999998393E-2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0.68468300000000148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6.5583000000000169E-2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0.23524099999999848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4.5853000000001032E-2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8.9532489999999996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Your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Your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Your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Your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Your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Your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Your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Your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7.7681893107797002</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Sheet1!$B$2:$B$6</c:f>
              <c:numCache>
                <c:formatCode>0.0</c:formatCode>
                <c:ptCount val="5"/>
                <c:pt idx="0">
                  <c:v>9.4</c:v>
                </c:pt>
                <c:pt idx="1">
                  <c:v>9</c:v>
                </c:pt>
                <c:pt idx="2">
                  <c:v>8.6</c:v>
                </c:pt>
                <c:pt idx="3">
                  <c:v>8.5</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Sheet1!$C$2:$C$6</c:f>
              <c:numCache>
                <c:formatCode>0.0</c:formatCode>
                <c:ptCount val="5"/>
                <c:pt idx="0">
                  <c:v>0.59999999999999964</c:v>
                </c:pt>
                <c:pt idx="1">
                  <c:v>1</c:v>
                </c:pt>
                <c:pt idx="2">
                  <c:v>1.4000000000000004</c:v>
                </c:pt>
                <c:pt idx="3">
                  <c:v>1.5</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Sheet1!$B$2:$B$6</c:f>
              <c:numCache>
                <c:formatCode>0.0</c:formatCode>
                <c:ptCount val="5"/>
                <c:pt idx="0">
                  <c:v>7.7</c:v>
                </c:pt>
                <c:pt idx="1">
                  <c:v>7.8</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Sheet1!$C$2:$C$6</c:f>
              <c:numCache>
                <c:formatCode>0.0</c:formatCode>
                <c:ptCount val="5"/>
                <c:pt idx="0">
                  <c:v>2.2999999999999998</c:v>
                </c:pt>
                <c:pt idx="1">
                  <c:v>2.2000000000000002</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0.25528402827430074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8.3097999999999672E-2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0.86752200000000013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8.3097000000000421E-2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0.2980609999999988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0.44637800000000105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7.7681889999999996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Your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Your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Your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Your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Your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Your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Your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Your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6.7335323104631302</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Sheet1!$B$2:$B$6</c:f>
              <c:numCache>
                <c:formatCode>0.0</c:formatCode>
                <c:ptCount val="5"/>
                <c:pt idx="0">
                  <c:v>8.3000000000000007</c:v>
                </c:pt>
                <c:pt idx="1">
                  <c:v>7.9</c:v>
                </c:pt>
                <c:pt idx="2">
                  <c:v>7.9</c:v>
                </c:pt>
                <c:pt idx="3">
                  <c:v>7.7</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Sheet1!$C$2:$C$6</c:f>
              <c:numCache>
                <c:formatCode>0.0</c:formatCode>
                <c:ptCount val="5"/>
                <c:pt idx="0">
                  <c:v>1.6999999999999993</c:v>
                </c:pt>
                <c:pt idx="1">
                  <c:v>2.0999999999999996</c:v>
                </c:pt>
                <c:pt idx="2">
                  <c:v>2.0999999999999996</c:v>
                </c:pt>
                <c:pt idx="3">
                  <c:v>2.2999999999999998</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Sheet1!$B$2:$B$6</c:f>
              <c:numCache>
                <c:formatCode>0.0</c:formatCode>
                <c:ptCount val="5"/>
                <c:pt idx="0">
                  <c:v>6.5</c:v>
                </c:pt>
                <c:pt idx="1">
                  <c:v>6.5</c:v>
                </c:pt>
                <c:pt idx="2">
                  <c:v>6.6</c:v>
                </c:pt>
                <c:pt idx="3">
                  <c:v>6.6</c:v>
                </c:pt>
                <c:pt idx="4">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Sheet1!$C$2:$C$6</c:f>
              <c:numCache>
                <c:formatCode>0.0</c:formatCode>
                <c:ptCount val="5"/>
                <c:pt idx="0">
                  <c:v>3.5</c:v>
                </c:pt>
                <c:pt idx="1">
                  <c:v>3.5</c:v>
                </c:pt>
                <c:pt idx="2">
                  <c:v>3.4000000000000004</c:v>
                </c:pt>
                <c:pt idx="3">
                  <c:v>3.4000000000000004</c:v>
                </c:pt>
                <c:pt idx="4">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0.46050744194090054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0.17113499999999959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1.7866239999999998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0.78497799999999973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0.74010600000000082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5.707077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0.48540365905420035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0.14798199999999984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1.5449089999999996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0.67877799999999944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0.22673800000000099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7.7599879999999999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Your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Your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Your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Your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Your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Your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Your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Your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7.2670541661551002</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Sheet1!$B$2:$B$6</c:f>
              <c:numCache>
                <c:formatCode>0.0</c:formatCode>
                <c:ptCount val="5"/>
                <c:pt idx="0">
                  <c:v>8.3000000000000007</c:v>
                </c:pt>
                <c:pt idx="1">
                  <c:v>8.1</c:v>
                </c:pt>
                <c:pt idx="2">
                  <c:v>8</c:v>
                </c:pt>
                <c:pt idx="3">
                  <c:v>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Sheet1!$C$2:$C$6</c:f>
              <c:numCache>
                <c:formatCode>0.0</c:formatCode>
                <c:ptCount val="5"/>
                <c:pt idx="0">
                  <c:v>1.6999999999999993</c:v>
                </c:pt>
                <c:pt idx="1">
                  <c:v>1.9000000000000004</c:v>
                </c:pt>
                <c:pt idx="2">
                  <c:v>2</c:v>
                </c:pt>
                <c:pt idx="3">
                  <c:v>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Sheet1!$B$2:$B$6</c:f>
              <c:numCache>
                <c:formatCode>0.0</c:formatCode>
                <c:ptCount val="5"/>
                <c:pt idx="0">
                  <c:v>7.2</c:v>
                </c:pt>
                <c:pt idx="1">
                  <c:v>7.3</c:v>
                </c:pt>
                <c:pt idx="2">
                  <c:v>7.3</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Sheet1!$C$2:$C$6</c:f>
              <c:numCache>
                <c:formatCode>0.0</c:formatCode>
                <c:ptCount val="5"/>
                <c:pt idx="0">
                  <c:v>2.8</c:v>
                </c:pt>
                <c:pt idx="1">
                  <c:v>2.7</c:v>
                </c:pt>
                <c:pt idx="2">
                  <c:v>2.7</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92.582400000000007</c:v>
                </c:pt>
                <c:pt idx="1">
                  <c:v>1.0989</c:v>
                </c:pt>
                <c:pt idx="2">
                  <c:v>2.7473000000000001</c:v>
                </c:pt>
                <c:pt idx="3">
                  <c:v>1.3735999999999999</c:v>
                </c:pt>
                <c:pt idx="4">
                  <c:v>0</c:v>
                </c:pt>
                <c:pt idx="5">
                  <c:v>2.1978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6.4167623368964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0.48395566310360039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0.13593899999999959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1.4191870000000009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0.62353899999999918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0.40983600000000031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6.673807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4.5309710190011288E-4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0.19230299999999989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2.007612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0.88207300000000011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1.5918559999999999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5.4442050000000002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3.6979000000000539E-2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0.33382600000000018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9.3067999999999707E-2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0.97162000000000059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0.426893999999999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0.43335800000000013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7.8781369999999997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0.28141777540349988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9.5430000000000348E-2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0.99626900000000074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0.43772499999999859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0.2968970000000013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7.5111600000000003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0.33748309375560037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0.17664100000000005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1.8441049999999999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0.81023399999999945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0.60325899999999955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5.8832529999999998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5.5673000000000528E-2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0.24342500000000022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6.7864999999999398E-2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0.70850100000000005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6.7864999999999398E-2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0.24342500000000022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0.11897300000000044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9.057264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0.22767802279209981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0.1091540000000002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1.1395469999999994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0.1091540000000002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0.39152200000000015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0.18582499999999946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8.077833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0.15195136853580049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0.10798699999999961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1.1273690000000007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0.10798699999999961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0.38733799999999974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0.3040029999999998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7.7648869999999999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22.067</c:v>
                </c:pt>
                <c:pt idx="1">
                  <c:v>1.1173</c:v>
                </c:pt>
                <c:pt idx="2">
                  <c:v>69.553100000000001</c:v>
                </c:pt>
                <c:pt idx="3">
                  <c:v>1.1173</c:v>
                </c:pt>
                <c:pt idx="4">
                  <c:v>0.55869999999999997</c:v>
                </c:pt>
                <c:pt idx="5">
                  <c:v>0.27929999999999999</c:v>
                </c:pt>
                <c:pt idx="6">
                  <c:v>0.83799999999999997</c:v>
                </c:pt>
                <c:pt idx="7">
                  <c:v>3.0726</c:v>
                </c:pt>
                <c:pt idx="8">
                  <c:v>1.3966000000000001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0.4399759999999997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0.4247879999999995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0.11842800000000064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1.2363669999999995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0.11842799999999976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0.42478800000000128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0.26431199999999855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7.838489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0.33973096031469918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0.11522000000000077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1.2028809999999996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0.11521999999999988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0.41328200000000059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0.67616600000000027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6.4356520000000002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0.24169800992980051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0.16387099999999943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1.7107940000000008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0.16387100000000032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0.58778999999999826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0.2389670000000006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6.7762260000000003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0.43520353586260008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0.1854079999999998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1.9356249999999999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0.18540700000000054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0.66503599999999974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0.9412300000000009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6.0011109999999999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0.21773600000000037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0.215503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6.0079999999999245E-2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0.62723100000000009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6.0081000000000273E-2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0.18409282841039953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9.1296800000000005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0.7954</c:v>
                </c:pt>
                <c:pt idx="1">
                  <c:v>0.2046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0.7954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Your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Your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Your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Your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Your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Your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Your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Your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8.5851072313779202</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Sheet1!$B$2:$B$6</c:f>
              <c:numCache>
                <c:formatCode>0.0</c:formatCode>
                <c:ptCount val="5"/>
                <c:pt idx="0">
                  <c:v>9.5</c:v>
                </c:pt>
                <c:pt idx="1">
                  <c:v>9.5</c:v>
                </c:pt>
                <c:pt idx="2">
                  <c:v>9</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Sheet1!$C$2:$C$6</c:f>
              <c:numCache>
                <c:formatCode>0.0</c:formatCode>
                <c:ptCount val="5"/>
                <c:pt idx="0">
                  <c:v>0.5</c:v>
                </c:pt>
                <c:pt idx="1">
                  <c:v>0.5</c:v>
                </c:pt>
                <c:pt idx="2">
                  <c:v>1</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Sheet1!$B$2:$B$6</c:f>
              <c:numCache>
                <c:formatCode>0.0</c:formatCode>
                <c:ptCount val="5"/>
                <c:pt idx="0">
                  <c:v>8.4</c:v>
                </c:pt>
                <c:pt idx="1">
                  <c:v>8.4</c:v>
                </c:pt>
                <c:pt idx="2">
                  <c:v>8.4</c:v>
                </c:pt>
                <c:pt idx="3">
                  <c:v>8.4</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Sheet1!$C$2:$C$6</c:f>
              <c:numCache>
                <c:formatCode>0.0</c:formatCode>
                <c:ptCount val="5"/>
                <c:pt idx="0">
                  <c:v>1.5999999999999996</c:v>
                </c:pt>
                <c:pt idx="1">
                  <c:v>1.5999999999999996</c:v>
                </c:pt>
                <c:pt idx="2">
                  <c:v>1.5999999999999996</c:v>
                </c:pt>
                <c:pt idx="3">
                  <c:v>1.5999999999999996</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7.6308000000000042E-2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0.25616399999999917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7.1417000000000286E-2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0.74558000000000035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7.1417000000000286E-2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0.25616400000000006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0.16501899999999914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8.4523550000000007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0.19566817147079973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5.7812999999999448E-2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0.60355900000000062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5.7812999999999448E-2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0.20736899999999991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0.15698599999999985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9.0464280000000006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0.15508823587500054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8.3187999999999818E-2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0.86847799999999964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8.3189000000000846E-2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0.29838899999999846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7.9666000000001347E-2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8.2565390000000001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47.922400000000003</c:v>
                </c:pt>
                <c:pt idx="2">
                  <c:v>52.077599999999997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Your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Your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Your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Your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Your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Your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Your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Your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8.2696965571969905</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Sheet1!$B$2:$B$6</c:f>
              <c:numCache>
                <c:formatCode>0.0</c:formatCode>
                <c:ptCount val="5"/>
                <c:pt idx="0">
                  <c:v>9.4</c:v>
                </c:pt>
                <c:pt idx="1">
                  <c:v>9</c:v>
                </c:pt>
                <c:pt idx="2">
                  <c:v>8.8000000000000007</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Sheet1!$C$2:$C$6</c:f>
              <c:numCache>
                <c:formatCode>0.0</c:formatCode>
                <c:ptCount val="5"/>
                <c:pt idx="0">
                  <c:v>0.59999999999999964</c:v>
                </c:pt>
                <c:pt idx="1">
                  <c:v>1</c:v>
                </c:pt>
                <c:pt idx="2">
                  <c:v>1.1999999999999993</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Sheet1!$B$2:$B$6</c:f>
              <c:numCache>
                <c:formatCode>0.0</c:formatCode>
                <c:ptCount val="5"/>
                <c:pt idx="0">
                  <c:v>7.9</c:v>
                </c:pt>
                <c:pt idx="1">
                  <c:v>8.1</c:v>
                </c:pt>
                <c:pt idx="2">
                  <c:v>8.1</c:v>
                </c:pt>
                <c:pt idx="3">
                  <c:v>8.1</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Sheet1!$C$2:$C$6</c:f>
              <c:numCache>
                <c:formatCode>0.0</c:formatCode>
                <c:ptCount val="5"/>
                <c:pt idx="0">
                  <c:v>2.0999999999999996</c:v>
                </c:pt>
                <c:pt idx="1">
                  <c:v>1.9000000000000004</c:v>
                </c:pt>
                <c:pt idx="2">
                  <c:v>1.9000000000000004</c:v>
                </c:pt>
                <c:pt idx="3">
                  <c:v>1.9000000000000004</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0.12494600000000045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0.28281000000000045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7.8844999999999388E-2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0.82313199999999931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7.8845000000001164E-2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0.28280999999999956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0.17831600000000059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8.5316100000000006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3.7995999999999697E-2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0.24793400000000076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6.9122000000000128E-2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0.72162400000000027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6.9122000000000128E-2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0.24201303551539866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8.9603269999999995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8.6858000000000324E-2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0.30371799999999904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8.4675000000000722E-2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0.88398800000000044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8.4673999999999694E-2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0.30371799999999993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5.7389000000000578E-2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8.3444109999999991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0.41884099999999957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0.36437200000000036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0.10158500000000004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1.0605249999999993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0.10158400000000078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0.36437200000000036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0.72681799999999974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7.2424390000000001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Your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Your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Your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Your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Your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Your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Your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Your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7.7504955745209099</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Sheet1!$B$2:$B$6</c:f>
              <c:numCache>
                <c:formatCode>0.0</c:formatCode>
                <c:ptCount val="5"/>
                <c:pt idx="0">
                  <c:v>9.1</c:v>
                </c:pt>
                <c:pt idx="1">
                  <c:v>8.6999999999999993</c:v>
                </c:pt>
                <c:pt idx="2">
                  <c:v>8.4</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Sheet1!$C$2:$C$6</c:f>
              <c:numCache>
                <c:formatCode>0.0</c:formatCode>
                <c:ptCount val="5"/>
                <c:pt idx="0">
                  <c:v>0.90000000000000036</c:v>
                </c:pt>
                <c:pt idx="1">
                  <c:v>1.3000000000000007</c:v>
                </c:pt>
                <c:pt idx="2">
                  <c:v>1.5999999999999996</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Sheet1!$B$2:$B$6</c:f>
              <c:numCache>
                <c:formatCode>0.0</c:formatCode>
                <c:ptCount val="5"/>
                <c:pt idx="0">
                  <c:v>7.5</c:v>
                </c:pt>
                <c:pt idx="1">
                  <c:v>7.7</c:v>
                </c:pt>
                <c:pt idx="2">
                  <c:v>7.7</c:v>
                </c:pt>
                <c:pt idx="3">
                  <c:v>7.7</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Sheet1!$C$2:$C$6</c:f>
              <c:numCache>
                <c:formatCode>0.0</c:formatCode>
                <c:ptCount val="5"/>
                <c:pt idx="0">
                  <c:v>2.5</c:v>
                </c:pt>
                <c:pt idx="1">
                  <c:v>2.2999999999999998</c:v>
                </c:pt>
                <c:pt idx="2">
                  <c:v>2.2999999999999998</c:v>
                </c:pt>
                <c:pt idx="3">
                  <c:v>2.2999999999999998</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0.33876299999999926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0.31374100000000027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8.7469000000000463E-2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0.91316000000000042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8.7467999999999435E-2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0.31374100000000027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0.15952599999999961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7.6819309999999996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0.17760970072940019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9.1382000000000296E-2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0.95401399999999992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9.1382000000000296E-2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0.32777699999999932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0.58766800000000075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6.7585680000000004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0.10752746760380028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6.6991999999999052E-2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0.69939500000000088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6.699300000000008E-2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0.24029599999999895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0.23811900000000108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8.5869739999999997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0.12014399999999981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0.40104700000000015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0.11180900000000005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1.1672709999999995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0.11180900000000094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0.40104699999999838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0.50418400000000041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7.1888839999999998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0.12749102761539977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0.14795699999999989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1.5446470000000003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0.14795699999999989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0.5307050000000002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1.5587410000000004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5.7194039999999999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4.9451000000000001</c:v>
                </c:pt>
                <c:pt idx="1">
                  <c:v>8.2417999999999996</c:v>
                </c:pt>
                <c:pt idx="2">
                  <c:v>24.725300000000001</c:v>
                </c:pt>
                <c:pt idx="3">
                  <c:v>62.087899999999998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8.7623168721000511E-2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4.4664000000000925E-2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0.46628699999999945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4.4663999999999149E-2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0.16020600000000051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9.7319999999999851E-2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9.2425490000000003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0.19833100000000137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0.2116119999999988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5.8996000000000492E-2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0.61590900000000026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5.8996000000000492E-2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0.2116119999999988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0.18787500000000001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8.7867169999999994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0.25029297606460066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8.9396999999999949E-2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0.9332900000000004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8.9396999999999949E-2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0.32065699999999886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0.42010699999999979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8.0389359999999996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Your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Your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Your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Your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Your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Your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Your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Your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7.7815263224576201</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Sheet1!$B$2:$B$6</c:f>
              <c:numCache>
                <c:formatCode>0.0</c:formatCode>
                <c:ptCount val="5"/>
                <c:pt idx="0">
                  <c:v>9.1999999999999993</c:v>
                </c:pt>
                <c:pt idx="1">
                  <c:v>8.5</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Sheet1!$C$2:$C$6</c:f>
              <c:numCache>
                <c:formatCode>0.0</c:formatCode>
                <c:ptCount val="5"/>
                <c:pt idx="0">
                  <c:v>0.80000000000000071</c:v>
                </c:pt>
                <c:pt idx="1">
                  <c:v>1.5</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Sheet1!$B$2:$B$6</c:f>
              <c:numCache>
                <c:formatCode>0.0</c:formatCode>
                <c:ptCount val="5"/>
                <c:pt idx="0">
                  <c:v>7.7</c:v>
                </c:pt>
                <c:pt idx="1">
                  <c:v>7.8</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8.26039999999999E-2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0.22307300000000119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6.2190999999998553E-2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0.64926500000000154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6.2190999999998553E-2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0.22307300000000119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0.12996599999999958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8.9376119999999997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0.33538900000000016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0.33377899999999983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9.3054000000000414E-2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0.97148099999999982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9.3054999999999666E-2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0.33377800000000057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0.21728199999999909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6.873272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0.29050380768990003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9.6632999999999747E-2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1.0088290000000004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9.6631999999999607E-2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0.34661099999999934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0.35428800000000038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7.5336959999999999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Your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Your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Your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Your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Your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Your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Your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Your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7.1868148579857198</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RNS | Northampton General Hospital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RNS | Northampton General Hospital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RNS | Northampton General Hospital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Northampton General Hospital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3822877152"/>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165587718"/>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Q39. Before you left hospital, were you given any information about what you should or should not do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Q42. Before you left hospital, did you know what would happen next with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512270866"/>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3649559"/>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1269613858"/>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 Did you get help from staff to keep in touch with your family and friends?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Q33. Beforehand, how well did hospital staff explain how you might feel after you had the operations or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8206095"/>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42662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7283221"/>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588011732"/>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324332787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3706589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82898186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51385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88753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365734690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391797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2038745880"/>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1814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2414486"/>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28238477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1623380101"/>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8298619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242570171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8705836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14143854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61990895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129568458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2638472684"/>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298137945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53676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29027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6278120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211669277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74995026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52201868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2719358952"/>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42131659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71232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92804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2368557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336165095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378611628"/>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727553421"/>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9688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53184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86622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3009130"/>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215402125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1223149094"/>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5863328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7822566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2323609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37852647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370303768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130121545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02199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89171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54864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8759436"/>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269963262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2191752491"/>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1473966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400345802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806839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137871758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172531443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359531685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697012449"/>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71540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96871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95391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808397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426506984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1693509804"/>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1652340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99000750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3126629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304366276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102993130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320650645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15223536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166368174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21773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76991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9881389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120472858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277554369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389438030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35033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2128051"/>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94554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9752882"/>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34008048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563147467"/>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8462619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91885568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0375767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127310146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91855082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97002780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42841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44031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99665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6704457"/>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49048409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3077820027"/>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6909315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21927496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0204192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293417530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29030084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202614198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3271532424"/>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96441099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77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43648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41954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88957460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257934471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04512170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2331878592"/>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143472300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67263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94223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1325962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376964923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5464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66775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49128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5090095"/>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90259117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3635662287"/>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3373516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193287525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9021407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404823051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12401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31925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45419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4596856"/>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405236975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850959135"/>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8568102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251732151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5211377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60694606"/>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73218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01621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91346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5209599"/>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81158684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890937255"/>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1112360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173505658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4077930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231715915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58176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18783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13940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59799550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100333515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12934659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(105)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178019636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164246883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383978727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(342)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38027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329197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28198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35436535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73572134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37983315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(210)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19728486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62714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10433423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152091049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(320)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890491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23544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198444184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411375946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173277380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(320)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358325515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33821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38316044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406129043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(320)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6419876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4592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400586937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207127242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11938426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(77)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198951547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21821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49954847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376995710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(357)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474289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61257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3379109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12114293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1359402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(259)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284318804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40626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5886062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13573243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(211)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528117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32769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345130709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44163923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218908643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(184)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40925369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67728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29796633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89939122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(348)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122499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82650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56255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26533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38295031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307301934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396262664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02730431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42868882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423100359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(181)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84478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33914518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292976208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211994974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(342)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211512426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70151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55825432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71180589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439567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36233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424794699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29499873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380834618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(361)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65573793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30071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395659095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237791104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(359)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737427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81003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5575158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134790609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121891903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(341)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60905438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95524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96332829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18889188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(361)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49921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22332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2602548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02661128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296272618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(357)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116323504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39216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273954696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218675721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(359)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05494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03402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2684817253"/>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1396092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253197639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(317)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4273608035"/>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19339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55214221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58394438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(351)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724430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37935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416655341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15045923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404017392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(352)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8649375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51587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581262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10366368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58016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06447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267605817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5582362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8169573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15708085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97367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31495258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356314677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(359)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679608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76619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73936099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277626058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181912082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(297)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338872943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22389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47326049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17995002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(339)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595668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16971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173357574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400016919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90798330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(181)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239746099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59510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245694811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121996270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(192)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212306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90335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334794448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50231550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10244395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(196)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307092442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52390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183534531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5399508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(355)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04015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63813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4229081038"/>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360317101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370793211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(272)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2769819615"/>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69096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409804614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107978643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(148)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746606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06419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128693939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53482028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10198736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(361)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00042667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52975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290197297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403686605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(346)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470179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38182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2293906410"/>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199598731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380183743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(273)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61018516"/>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24449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40569933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153643310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(274)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607226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01826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163200618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136660994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282588588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(333)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223904718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624212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356734715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44177549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(339)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582052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43325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3588568960"/>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260488994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358293394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(203)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4019925410"/>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78300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9702519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387080997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(216)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627245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24598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59032667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329338446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420143199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(311)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806266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31700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19762091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93661645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(360)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777652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84903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289551703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46004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413177004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196992116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NORTHAMPTON GENERAL HOSPITAL (ACUTE) (361)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45135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95395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88066990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1272061180"/>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5.7▼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165882061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9773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05867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561289100"/>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237302670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4237302133"/>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94348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1114441"/>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763287623"/>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9269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260540236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2019969713"/>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16250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74996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18127182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1596144582"/>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69481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9352246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106214026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130308536"/>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30468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97500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82590078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1737595029"/>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0.7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407339967"/>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3326036027"/>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49852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6290792"/>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2763910"/>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82370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17703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828849393"/>
              </p:ext>
            </p:extLst>
          </p:nvPr>
        </p:nvGraphicFramePr>
        <p:xfrm>
          <a:off x="468000" y="1548000"/>
          <a:ext cx="11253864" cy="112776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Q3. How long do you feel you had to wait to get to a bed on a ward after you arrived at the hospital?
Q4. Did you get help from staff to keep in touch with your family and friends?
Q5. Were you ever prevented from sleeping at night by hospital lighting?
Q33. Beforehand, how well did hospital staff explain how you might feel after you had the operations or procedures?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43261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813686265"/>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715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748492068"/>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22145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286097275"/>
              </p:ext>
            </p:extLst>
          </p:nvPr>
        </p:nvGraphicFramePr>
        <p:xfrm>
          <a:off x="469068" y="1548000"/>
          <a:ext cx="11253864" cy="4149592"/>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Q13. Did you get enough help from staff to eat your meals?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Q49. During your hospital stay, were you ever asked to give your views on the quality of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Q9. Did you get enough help from staff to wash or keep yourself clean?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Q34. After the operations or procedures, how well did hospital staff explain how the operation or procedure had gone?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Q35. To what extent did staff involve you in decisions about you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Q30. Were you able to get a member of staff to help you when you needed attention?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707682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Q21. When nurses spoke about your care in front of you, were you included in the conversation?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29316721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Q28. Were you given enough privacy when being examined or treated?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9128395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Q8. How clean was the hospital room or ward that you were 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023397780"/>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954966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Northampton General Hospital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2765649653"/>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Support from health or social care services: patients being given enough support from health or social care services to help them recover or manage their condition after leaving hospital
Waiting to be admitted: patients feeling that they waited the right amount of time on the waiting list before being admitted to hospital
Information on discharge: patients being given information about what they should or should not do after leaving hospital
Food outside set meal times: patients being able to get hospital food outside of set meal times, if needed
Understanding care after leaving hospital: patients being given information about what would happen next with their care</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4179079076"/>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get to a bed: patients feeling that they waited the right amount of time to get to a bed on a ward after they arrived at the hospital
Keeping in touch: patients getting help from staff to keep in touch with family and friends during their stay in hospital
Changing wards during the night: staff explaining the reason for patients needing to change wards during the night
Expectations after the operation or procedure: patients being given an explanation from staff, before their operation or procedure, of how they might feel afterwards
Help with eating: patients being given enough help from staff to eat meals, if needed</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Northampton General Hospital NHS Trust who had attended in late 2021. Responses were received from 364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00426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3822749"/>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364</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1102424857"/>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8695960"/>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736370571"/>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28%</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766726"/>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31%</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2832684771"/>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38%</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189241687"/>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510630850"/>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602596600"/>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106769977"/>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442762369"/>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2904847"/>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2574535790"/>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7433933"/>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1360506077"/>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1725995154"/>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16392</Words>
  <Application>Microsoft Office PowerPoint</Application>
  <PresentationFormat>Widescreen</PresentationFormat>
  <Paragraphs>2255</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Northampton General Hospital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2022-09-30T13:00:40Z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